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62" r:id="rId3"/>
    <p:sldId id="257" r:id="rId4"/>
    <p:sldId id="265" r:id="rId5"/>
    <p:sldId id="271" r:id="rId6"/>
    <p:sldId id="272" r:id="rId7"/>
    <p:sldId id="266" r:id="rId8"/>
    <p:sldId id="268" r:id="rId9"/>
    <p:sldId id="277" r:id="rId10"/>
    <p:sldId id="283" r:id="rId11"/>
    <p:sldId id="284" r:id="rId12"/>
    <p:sldId id="285" r:id="rId13"/>
    <p:sldId id="286" r:id="rId14"/>
    <p:sldId id="288" r:id="rId15"/>
    <p:sldId id="291" r:id="rId16"/>
    <p:sldId id="289" r:id="rId17"/>
    <p:sldId id="290" r:id="rId18"/>
    <p:sldId id="267" r:id="rId19"/>
    <p:sldId id="261" r:id="rId20"/>
  </p:sldIdLst>
  <p:sldSz cx="12192000" cy="6858000"/>
  <p:notesSz cx="6858000" cy="9144000"/>
  <p:embeddedFontLst>
    <p:embeddedFont>
      <p:font typeface="KoPubWorld돋움체 Bold" panose="020B0600000101010101" charset="-127"/>
      <p:bold r:id="rId21"/>
    </p:embeddedFont>
    <p:embeddedFont>
      <p:font typeface="CookieRun Bold" panose="020B0600000101010101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E8BE18"/>
    <a:srgbClr val="3F3F3F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72" y="29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158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044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232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492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675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686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55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958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42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54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207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C399C-63B9-4B9D-8E5D-6275DE797260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325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BE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75874" y="1379621"/>
            <a:ext cx="4203031" cy="4203031"/>
          </a:xfrm>
          <a:prstGeom prst="rect">
            <a:avLst/>
          </a:prstGeom>
          <a:noFill/>
          <a:ln w="200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60758" y="2406770"/>
            <a:ext cx="1411705" cy="2670554"/>
          </a:xfrm>
          <a:prstGeom prst="rect">
            <a:avLst/>
          </a:prstGeom>
          <a:solidFill>
            <a:srgbClr val="E8BE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548415" y="2657454"/>
            <a:ext cx="5519460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2000"/>
              </a:spcBef>
            </a:pPr>
            <a:r>
              <a:rPr lang="ko-KR" altLang="en-US" sz="5500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김해 화재발생 예측</a:t>
            </a:r>
            <a:endParaRPr lang="en-US" altLang="ko-KR" sz="5500" dirty="0" smtClean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548415" y="3573207"/>
            <a:ext cx="6240379" cy="130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대괄호 10"/>
          <p:cNvSpPr/>
          <p:nvPr/>
        </p:nvSpPr>
        <p:spPr>
          <a:xfrm>
            <a:off x="90354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대괄호 11"/>
          <p:cNvSpPr/>
          <p:nvPr/>
        </p:nvSpPr>
        <p:spPr>
          <a:xfrm flipH="1">
            <a:off x="1110113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272463" y="3733421"/>
            <a:ext cx="345479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 smtClean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이지현</a:t>
            </a:r>
            <a:r>
              <a:rPr lang="en-US" altLang="ko-KR" sz="2500" b="1" dirty="0" smtClean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ko-KR" altLang="en-US" sz="2500" b="1" dirty="0" err="1" smtClean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허효선</a:t>
            </a:r>
            <a:r>
              <a:rPr lang="en-US" altLang="ko-KR" sz="2500" b="1" dirty="0" smtClean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</a:t>
            </a:r>
            <a:r>
              <a:rPr lang="ko-KR" altLang="en-US" sz="2500" b="1" dirty="0" smtClean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김예지</a:t>
            </a:r>
            <a:endParaRPr lang="ko-KR" altLang="en-US" sz="2500" b="1" dirty="0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8663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661747" y="134788"/>
            <a:ext cx="2066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데이터 확인하기</a:t>
            </a:r>
            <a:endParaRPr lang="ko-KR" altLang="en-US" sz="20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20" y="1108040"/>
            <a:ext cx="4838700" cy="17430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092" y="3288962"/>
            <a:ext cx="3619500" cy="32956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819803" y="1108040"/>
            <a:ext cx="5297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train </a:t>
            </a:r>
            <a:r>
              <a:rPr lang="ko-KR" altLang="en-US" dirty="0" smtClean="0"/>
              <a:t>데이터의 정보를 </a:t>
            </a:r>
            <a:r>
              <a:rPr lang="en-US" altLang="ko-KR" dirty="0" smtClean="0"/>
              <a:t>info()</a:t>
            </a:r>
            <a:r>
              <a:rPr lang="ko-KR" altLang="en-US" dirty="0" smtClean="0"/>
              <a:t>함수를 통해 확인한다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819803" y="1477372"/>
            <a:ext cx="45819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C000"/>
                </a:solidFill>
              </a:rPr>
              <a:t>59199</a:t>
            </a:r>
            <a:r>
              <a:rPr lang="ko-KR" altLang="en-US" b="1" dirty="0" smtClean="0">
                <a:solidFill>
                  <a:srgbClr val="FFC000"/>
                </a:solidFill>
              </a:rPr>
              <a:t>개의 </a:t>
            </a:r>
            <a:r>
              <a:rPr lang="en-US" altLang="ko-KR" b="1" dirty="0" smtClean="0">
                <a:solidFill>
                  <a:srgbClr val="FFC000"/>
                </a:solidFill>
              </a:rPr>
              <a:t>index</a:t>
            </a:r>
          </a:p>
          <a:p>
            <a:r>
              <a:rPr lang="en-US" altLang="ko-KR" b="1" dirty="0" smtClean="0">
                <a:solidFill>
                  <a:srgbClr val="FFC000"/>
                </a:solidFill>
              </a:rPr>
              <a:t>180</a:t>
            </a:r>
            <a:r>
              <a:rPr lang="ko-KR" altLang="en-US" b="1" dirty="0" smtClean="0">
                <a:solidFill>
                  <a:srgbClr val="FFC000"/>
                </a:solidFill>
              </a:rPr>
              <a:t>개의 </a:t>
            </a:r>
            <a:r>
              <a:rPr lang="en-US" altLang="ko-KR" b="1" dirty="0" smtClean="0">
                <a:solidFill>
                  <a:srgbClr val="FFC000"/>
                </a:solidFill>
              </a:rPr>
              <a:t>column</a:t>
            </a:r>
          </a:p>
          <a:p>
            <a:endParaRPr lang="en-US" altLang="ko-KR" b="1" dirty="0" smtClean="0">
              <a:solidFill>
                <a:srgbClr val="FFC000"/>
              </a:solidFill>
            </a:endParaRPr>
          </a:p>
          <a:p>
            <a:r>
              <a:rPr lang="en-US" altLang="ko-KR" b="1" dirty="0" smtClean="0">
                <a:solidFill>
                  <a:srgbClr val="FFC000"/>
                </a:solidFill>
              </a:rPr>
              <a:t>&lt;data type&gt;</a:t>
            </a:r>
          </a:p>
          <a:p>
            <a:r>
              <a:rPr lang="en-US" altLang="ko-KR" b="1" dirty="0" smtClean="0">
                <a:solidFill>
                  <a:srgbClr val="FFC000"/>
                </a:solidFill>
              </a:rPr>
              <a:t>Float64: 127</a:t>
            </a:r>
            <a:r>
              <a:rPr lang="ko-KR" altLang="en-US" b="1" dirty="0" smtClean="0">
                <a:solidFill>
                  <a:srgbClr val="FFC000"/>
                </a:solidFill>
              </a:rPr>
              <a:t>개</a:t>
            </a:r>
            <a:r>
              <a:rPr lang="en-US" altLang="ko-KR" b="1" dirty="0" smtClean="0">
                <a:solidFill>
                  <a:srgbClr val="FFC000"/>
                </a:solidFill>
              </a:rPr>
              <a:t>, int64: 12</a:t>
            </a:r>
            <a:r>
              <a:rPr lang="ko-KR" altLang="en-US" b="1" dirty="0" smtClean="0">
                <a:solidFill>
                  <a:srgbClr val="FFC000"/>
                </a:solidFill>
              </a:rPr>
              <a:t>개</a:t>
            </a:r>
            <a:r>
              <a:rPr lang="en-US" altLang="ko-KR" b="1" dirty="0" smtClean="0">
                <a:solidFill>
                  <a:srgbClr val="FFC000"/>
                </a:solidFill>
              </a:rPr>
              <a:t>, object: 21</a:t>
            </a:r>
            <a:r>
              <a:rPr lang="ko-KR" altLang="en-US" b="1" dirty="0" smtClean="0">
                <a:solidFill>
                  <a:srgbClr val="FFC000"/>
                </a:solidFill>
              </a:rPr>
              <a:t>개</a:t>
            </a:r>
            <a:endParaRPr lang="en-US" altLang="ko-KR" b="1" dirty="0" smtClean="0">
              <a:solidFill>
                <a:srgbClr val="FFC000"/>
              </a:solidFill>
            </a:endParaRPr>
          </a:p>
          <a:p>
            <a:endParaRPr lang="en-US" altLang="ko-KR" b="1" dirty="0">
              <a:solidFill>
                <a:srgbClr val="FFC000"/>
              </a:solidFill>
            </a:endParaRPr>
          </a:p>
          <a:p>
            <a:r>
              <a:rPr lang="ko-KR" altLang="en-US" b="1" dirty="0" smtClean="0">
                <a:solidFill>
                  <a:srgbClr val="FFC000"/>
                </a:solidFill>
              </a:rPr>
              <a:t>데이터</a:t>
            </a:r>
            <a:r>
              <a:rPr lang="en-US" altLang="ko-KR" b="1" dirty="0" smtClean="0">
                <a:solidFill>
                  <a:srgbClr val="FFC000"/>
                </a:solidFill>
              </a:rPr>
              <a:t> </a:t>
            </a:r>
            <a:r>
              <a:rPr lang="ko-KR" altLang="en-US" b="1" dirty="0" smtClean="0">
                <a:solidFill>
                  <a:srgbClr val="FFC000"/>
                </a:solidFill>
              </a:rPr>
              <a:t>용량</a:t>
            </a:r>
            <a:r>
              <a:rPr lang="en-US" altLang="ko-KR" b="1" dirty="0" smtClean="0">
                <a:solidFill>
                  <a:srgbClr val="FFC000"/>
                </a:solidFill>
              </a:rPr>
              <a:t>: 81.3MB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15950" y="4109686"/>
            <a:ext cx="6002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</a:t>
            </a:r>
            <a:r>
              <a:rPr lang="en-US" altLang="ko-KR" dirty="0" smtClean="0"/>
              <a:t>rain </a:t>
            </a:r>
            <a:r>
              <a:rPr lang="ko-KR" altLang="en-US" dirty="0" smtClean="0"/>
              <a:t>데이터 내의 </a:t>
            </a:r>
            <a:r>
              <a:rPr lang="ko-KR" altLang="en-US" dirty="0" err="1" smtClean="0"/>
              <a:t>결측치</a:t>
            </a:r>
            <a:r>
              <a:rPr lang="en-US" altLang="ko-KR" dirty="0" smtClean="0"/>
              <a:t>(Nan</a:t>
            </a:r>
            <a:r>
              <a:rPr lang="ko-KR" altLang="en-US" dirty="0" smtClean="0"/>
              <a:t>값</a:t>
            </a:r>
            <a:r>
              <a:rPr lang="en-US" altLang="ko-KR" dirty="0" smtClean="0"/>
              <a:t>)</a:t>
            </a:r>
            <a:r>
              <a:rPr lang="ko-KR" altLang="en-US" dirty="0" smtClean="0"/>
              <a:t>의 개수를 내림차순으로 정렬하여 출력한다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15950" y="4794258"/>
            <a:ext cx="59135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C000"/>
                </a:solidFill>
              </a:rPr>
              <a:t>결측치가</a:t>
            </a:r>
            <a:r>
              <a:rPr lang="ko-KR" altLang="en-US" b="1" dirty="0" smtClean="0">
                <a:solidFill>
                  <a:srgbClr val="FFC000"/>
                </a:solidFill>
              </a:rPr>
              <a:t> 상당히 많음을 </a:t>
            </a:r>
            <a:r>
              <a:rPr lang="ko-KR" altLang="en-US" b="1" dirty="0" err="1" smtClean="0">
                <a:solidFill>
                  <a:srgbClr val="FFC000"/>
                </a:solidFill>
              </a:rPr>
              <a:t>알수</a:t>
            </a:r>
            <a:r>
              <a:rPr lang="ko-KR" altLang="en-US" b="1" dirty="0" smtClean="0">
                <a:solidFill>
                  <a:srgbClr val="FFC000"/>
                </a:solidFill>
              </a:rPr>
              <a:t> 있다</a:t>
            </a:r>
            <a:r>
              <a:rPr lang="en-US" altLang="ko-KR" b="1" dirty="0" smtClean="0">
                <a:solidFill>
                  <a:srgbClr val="FFC000"/>
                </a:solidFill>
              </a:rPr>
              <a:t>.</a:t>
            </a:r>
          </a:p>
          <a:p>
            <a:r>
              <a:rPr lang="en-US" altLang="ko-KR" b="1" dirty="0" smtClean="0">
                <a:solidFill>
                  <a:srgbClr val="FFC000"/>
                </a:solidFill>
              </a:rPr>
              <a:t>(</a:t>
            </a:r>
            <a:r>
              <a:rPr lang="ko-KR" altLang="en-US" b="1" dirty="0" smtClean="0">
                <a:solidFill>
                  <a:srgbClr val="FFC000"/>
                </a:solidFill>
              </a:rPr>
              <a:t>전체 </a:t>
            </a:r>
            <a:r>
              <a:rPr lang="en-US" altLang="ko-KR" b="1" dirty="0" smtClean="0">
                <a:solidFill>
                  <a:srgbClr val="FFC000"/>
                </a:solidFill>
              </a:rPr>
              <a:t>index</a:t>
            </a:r>
            <a:r>
              <a:rPr lang="ko-KR" altLang="en-US" b="1" dirty="0" smtClean="0">
                <a:solidFill>
                  <a:srgbClr val="FFC000"/>
                </a:solidFill>
              </a:rPr>
              <a:t>가 </a:t>
            </a:r>
            <a:r>
              <a:rPr lang="en-US" altLang="ko-KR" b="1" dirty="0" smtClean="0">
                <a:solidFill>
                  <a:srgbClr val="FFC000"/>
                </a:solidFill>
              </a:rPr>
              <a:t>59199</a:t>
            </a:r>
            <a:r>
              <a:rPr lang="ko-KR" altLang="en-US" b="1" dirty="0" smtClean="0">
                <a:solidFill>
                  <a:srgbClr val="FFC000"/>
                </a:solidFill>
              </a:rPr>
              <a:t>개 인데</a:t>
            </a:r>
            <a:r>
              <a:rPr lang="en-US" altLang="ko-KR" b="1" dirty="0" smtClean="0">
                <a:solidFill>
                  <a:srgbClr val="FFC000"/>
                </a:solidFill>
              </a:rPr>
              <a:t>,</a:t>
            </a:r>
          </a:p>
          <a:p>
            <a:r>
              <a:rPr lang="en-US" altLang="ko-KR" b="1" dirty="0" smtClean="0">
                <a:solidFill>
                  <a:srgbClr val="FFC000"/>
                </a:solidFill>
              </a:rPr>
              <a:t>‘lw_13111110’ column</a:t>
            </a:r>
            <a:r>
              <a:rPr lang="ko-KR" altLang="en-US" b="1" dirty="0" smtClean="0">
                <a:solidFill>
                  <a:srgbClr val="FFC000"/>
                </a:solidFill>
              </a:rPr>
              <a:t>의 경우 </a:t>
            </a:r>
            <a:r>
              <a:rPr lang="en-US" altLang="ko-KR" b="1" dirty="0" smtClean="0">
                <a:solidFill>
                  <a:srgbClr val="FFC000"/>
                </a:solidFill>
              </a:rPr>
              <a:t>Nan</a:t>
            </a:r>
            <a:r>
              <a:rPr lang="ko-KR" altLang="en-US" b="1" dirty="0" smtClean="0">
                <a:solidFill>
                  <a:srgbClr val="FFC000"/>
                </a:solidFill>
              </a:rPr>
              <a:t>의 개수가 </a:t>
            </a:r>
            <a:r>
              <a:rPr lang="en-US" altLang="ko-KR" b="1" dirty="0" smtClean="0">
                <a:solidFill>
                  <a:srgbClr val="FFC000"/>
                </a:solidFill>
              </a:rPr>
              <a:t>58918</a:t>
            </a:r>
            <a:r>
              <a:rPr lang="ko-KR" altLang="en-US" b="1" dirty="0" smtClean="0">
                <a:solidFill>
                  <a:srgbClr val="FFC000"/>
                </a:solidFill>
              </a:rPr>
              <a:t>개</a:t>
            </a:r>
            <a:r>
              <a:rPr lang="en-US" altLang="ko-KR" b="1" dirty="0" smtClean="0">
                <a:solidFill>
                  <a:srgbClr val="FFC000"/>
                </a:solidFill>
              </a:rPr>
              <a:t>.</a:t>
            </a:r>
            <a:endParaRPr lang="ko-KR" altLang="en-US" b="1" dirty="0">
              <a:solidFill>
                <a:srgbClr val="FFC00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59312" y="5555974"/>
            <a:ext cx="2912165" cy="2584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47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661747" y="134788"/>
            <a:ext cx="2066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데이터 확인하기</a:t>
            </a:r>
            <a:endParaRPr lang="ko-KR" altLang="en-US" sz="20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261" y="817388"/>
            <a:ext cx="5647899" cy="51460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37102" y="6245968"/>
            <a:ext cx="5516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시각화를 통해 데이터 전체의 </a:t>
            </a:r>
            <a:r>
              <a:rPr lang="ko-KR" altLang="en-US" dirty="0" err="1" smtClean="0"/>
              <a:t>결측치를</a:t>
            </a:r>
            <a:r>
              <a:rPr lang="ko-KR" altLang="en-US" dirty="0" smtClean="0"/>
              <a:t> 확인해본다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14183" y="2961861"/>
            <a:ext cx="2504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C000"/>
                </a:solidFill>
              </a:rPr>
              <a:t>결측치가</a:t>
            </a:r>
            <a:r>
              <a:rPr lang="ko-KR" altLang="en-US" b="1" dirty="0" smtClean="0">
                <a:solidFill>
                  <a:srgbClr val="FFC000"/>
                </a:solidFill>
              </a:rPr>
              <a:t> 상당히 많이 있음을 확인할 수 있다</a:t>
            </a:r>
            <a:r>
              <a:rPr lang="en-US" altLang="ko-KR" b="1" dirty="0" smtClean="0">
                <a:solidFill>
                  <a:srgbClr val="FFC000"/>
                </a:solidFill>
              </a:rPr>
              <a:t>.</a:t>
            </a:r>
            <a:r>
              <a:rPr lang="ko-KR" altLang="en-US" b="1" dirty="0" smtClean="0">
                <a:solidFill>
                  <a:srgbClr val="FFC000"/>
                </a:solidFill>
              </a:rPr>
              <a:t> </a:t>
            </a:r>
            <a:endParaRPr lang="ko-KR" altLang="en-US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629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343695" y="135225"/>
            <a:ext cx="2612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Data preprocessing</a:t>
            </a:r>
            <a:endParaRPr lang="ko-KR" altLang="en-US" sz="2000" b="1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561" y="3909751"/>
            <a:ext cx="9115425" cy="80962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561" y="1790232"/>
            <a:ext cx="9239250" cy="6191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18160" y="849368"/>
            <a:ext cx="6649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err="1" smtClean="0"/>
              <a:t>결측치를</a:t>
            </a:r>
            <a:r>
              <a:rPr lang="ko-KR" altLang="en-US" b="1" dirty="0" smtClean="0"/>
              <a:t> 처리하는 전처리 과정</a:t>
            </a:r>
            <a:r>
              <a:rPr lang="en-US" altLang="ko-KR" b="1" dirty="0" smtClean="0"/>
              <a:t>&gt;</a:t>
            </a:r>
            <a:endParaRPr lang="ko-KR" alt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961252" y="2669425"/>
            <a:ext cx="9670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Train </a:t>
            </a:r>
            <a:r>
              <a:rPr lang="ko-KR" altLang="en-US" dirty="0" smtClean="0"/>
              <a:t>데이터의 각 </a:t>
            </a:r>
            <a:r>
              <a:rPr lang="en-US" altLang="ko-KR" dirty="0" smtClean="0"/>
              <a:t>column</a:t>
            </a:r>
            <a:r>
              <a:rPr lang="ko-KR" altLang="en-US" dirty="0" smtClean="0"/>
              <a:t>에 존재하는 </a:t>
            </a:r>
            <a:r>
              <a:rPr lang="en-US" altLang="ko-KR" dirty="0" smtClean="0"/>
              <a:t>nan</a:t>
            </a:r>
            <a:r>
              <a:rPr lang="ko-KR" altLang="en-US" dirty="0" smtClean="0"/>
              <a:t>값의 개수가 </a:t>
            </a:r>
            <a:r>
              <a:rPr lang="en-US" altLang="ko-KR" dirty="0" smtClean="0"/>
              <a:t>3,000</a:t>
            </a:r>
            <a:r>
              <a:rPr lang="ko-KR" altLang="en-US" dirty="0" smtClean="0"/>
              <a:t>인 </a:t>
            </a:r>
            <a:r>
              <a:rPr lang="en-US" altLang="ko-KR" dirty="0" smtClean="0"/>
              <a:t>column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list</a:t>
            </a:r>
            <a:r>
              <a:rPr lang="ko-KR" altLang="en-US" dirty="0" smtClean="0"/>
              <a:t>형식으로 </a:t>
            </a:r>
            <a:r>
              <a:rPr lang="en-US" altLang="ko-KR" dirty="0" err="1" smtClean="0"/>
              <a:t>nanT_cols</a:t>
            </a:r>
            <a:r>
              <a:rPr lang="ko-KR" altLang="en-US" dirty="0" smtClean="0"/>
              <a:t>에 대입한다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90561" y="2669425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1.</a:t>
            </a:r>
            <a:endParaRPr lang="ko-KR" alt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2151936" y="4974984"/>
            <a:ext cx="9670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해당 </a:t>
            </a:r>
            <a:r>
              <a:rPr lang="en-US" altLang="ko-KR" dirty="0" err="1" smtClean="0"/>
              <a:t>colum</a:t>
            </a:r>
            <a:r>
              <a:rPr lang="ko-KR" altLang="en-US" dirty="0" smtClean="0"/>
              <a:t>을 </a:t>
            </a:r>
            <a:r>
              <a:rPr lang="en-US" altLang="ko-KR" dirty="0" err="1" smtClean="0"/>
              <a:t>tran</a:t>
            </a:r>
            <a:r>
              <a:rPr lang="ko-KR" altLang="en-US" dirty="0" smtClean="0"/>
              <a:t>데이터에서 제거한다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정확한 검증을 위해서 </a:t>
            </a:r>
            <a:r>
              <a:rPr lang="en-US" altLang="ko-KR" dirty="0" err="1" smtClean="0"/>
              <a:t>val</a:t>
            </a:r>
            <a:r>
              <a:rPr lang="en-US" altLang="ko-KR" dirty="0" smtClean="0"/>
              <a:t> </a:t>
            </a:r>
            <a:r>
              <a:rPr lang="ko-KR" altLang="en-US" dirty="0" smtClean="0"/>
              <a:t>데이터에도 같은 </a:t>
            </a:r>
            <a:r>
              <a:rPr lang="en-US" altLang="ko-KR" dirty="0" smtClean="0"/>
              <a:t>column</a:t>
            </a:r>
            <a:r>
              <a:rPr lang="ko-KR" altLang="en-US" dirty="0" smtClean="0"/>
              <a:t>을 제거해준다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781245" y="4974984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2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8265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343695" y="135225"/>
            <a:ext cx="2612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Data preprocessing</a:t>
            </a:r>
            <a:endParaRPr lang="ko-KR" altLang="en-US" sz="2000" b="1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206" y="1527297"/>
            <a:ext cx="3185219" cy="459249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598" y="1527297"/>
            <a:ext cx="3047183" cy="4592495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3860469" y="2065975"/>
            <a:ext cx="974035" cy="17890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왼쪽 중괄호 16"/>
          <p:cNvSpPr/>
          <p:nvPr/>
        </p:nvSpPr>
        <p:spPr>
          <a:xfrm>
            <a:off x="2932894" y="2296540"/>
            <a:ext cx="221528" cy="3456853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952169" y="6289138"/>
            <a:ext cx="11239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전처리 결과 처음 </a:t>
            </a:r>
            <a:r>
              <a:rPr lang="en-US" altLang="ko-KR" dirty="0" smtClean="0"/>
              <a:t>180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column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30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column</a:t>
            </a:r>
            <a:r>
              <a:rPr lang="ko-KR" altLang="en-US" dirty="0"/>
              <a:t>으</a:t>
            </a:r>
            <a:r>
              <a:rPr lang="ko-KR" altLang="en-US" dirty="0" smtClean="0"/>
              <a:t>로 </a:t>
            </a:r>
            <a:r>
              <a:rPr lang="en-US" altLang="ko-KR" dirty="0" smtClean="0"/>
              <a:t>feature </a:t>
            </a:r>
            <a:r>
              <a:rPr lang="ko-KR" altLang="en-US" dirty="0" smtClean="0"/>
              <a:t>수가 줄어들었음을 확인할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18160" y="849368"/>
            <a:ext cx="6649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err="1" smtClean="0"/>
              <a:t>결측치를</a:t>
            </a:r>
            <a:r>
              <a:rPr lang="ko-KR" altLang="en-US" b="1" dirty="0" smtClean="0"/>
              <a:t> 처리하는 전처리 과정</a:t>
            </a:r>
            <a:r>
              <a:rPr lang="en-US" altLang="ko-KR" b="1" dirty="0" smtClean="0"/>
              <a:t>&gt;</a:t>
            </a:r>
            <a:endParaRPr lang="ko-KR" altLang="en-US" b="1" dirty="0"/>
          </a:p>
        </p:txBody>
      </p:sp>
      <p:sp>
        <p:nvSpPr>
          <p:cNvPr id="22" name="직사각형 21"/>
          <p:cNvSpPr/>
          <p:nvPr/>
        </p:nvSpPr>
        <p:spPr>
          <a:xfrm>
            <a:off x="7532978" y="2110392"/>
            <a:ext cx="948937" cy="17593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왼쪽 중괄호 22"/>
          <p:cNvSpPr/>
          <p:nvPr/>
        </p:nvSpPr>
        <p:spPr>
          <a:xfrm>
            <a:off x="6568063" y="2324391"/>
            <a:ext cx="215820" cy="3399451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653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343695" y="135225"/>
            <a:ext cx="2612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Data preprocessing</a:t>
            </a:r>
            <a:endParaRPr lang="ko-KR" altLang="en-US" sz="2000" b="1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rcRect r="30787"/>
          <a:stretch/>
        </p:blipFill>
        <p:spPr>
          <a:xfrm>
            <a:off x="567267" y="1937436"/>
            <a:ext cx="5465197" cy="84772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rcRect r="22419"/>
          <a:stretch/>
        </p:blipFill>
        <p:spPr>
          <a:xfrm>
            <a:off x="496750" y="3462958"/>
            <a:ext cx="5534770" cy="123825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581339" y="1937436"/>
            <a:ext cx="5396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</a:t>
            </a:r>
            <a:r>
              <a:rPr lang="en-US" altLang="ko-KR" dirty="0" smtClean="0"/>
              <a:t>arget</a:t>
            </a:r>
            <a:r>
              <a:rPr lang="ko-KR" altLang="en-US" dirty="0" smtClean="0"/>
              <a:t>의 값</a:t>
            </a:r>
            <a:r>
              <a:rPr lang="en-US" altLang="ko-KR" dirty="0" smtClean="0"/>
              <a:t>(N: no, Y: yes)</a:t>
            </a:r>
            <a:r>
              <a:rPr lang="ko-KR" altLang="en-US" dirty="0" smtClean="0"/>
              <a:t>을 이진 분류를 위한 </a:t>
            </a:r>
            <a:r>
              <a:rPr lang="en-US" altLang="ko-KR" dirty="0" smtClean="0"/>
              <a:t>binary</a:t>
            </a:r>
            <a:r>
              <a:rPr lang="ko-KR" altLang="en-US" dirty="0" smtClean="0"/>
              <a:t>값으로 </a:t>
            </a:r>
            <a:r>
              <a:rPr lang="en-US" altLang="ko-KR" dirty="0" smtClean="0"/>
              <a:t>mapping</a:t>
            </a:r>
            <a:r>
              <a:rPr lang="ko-KR" altLang="en-US" dirty="0" smtClean="0"/>
              <a:t>하여 변환해준다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251816" y="1937436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1.</a:t>
            </a:r>
            <a:endParaRPr lang="ko-KR" alt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6586080" y="3474917"/>
            <a:ext cx="53431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결측치에</a:t>
            </a:r>
            <a:r>
              <a:rPr lang="ko-KR" altLang="en-US" dirty="0" smtClean="0"/>
              <a:t> 대한 </a:t>
            </a:r>
            <a:r>
              <a:rPr lang="ko-KR" altLang="en-US" dirty="0" err="1" smtClean="0"/>
              <a:t>전처리가</a:t>
            </a:r>
            <a:r>
              <a:rPr lang="ko-KR" altLang="en-US" dirty="0" smtClean="0"/>
              <a:t> 끝난 </a:t>
            </a:r>
            <a:r>
              <a:rPr lang="en-US" altLang="ko-KR" dirty="0" smtClean="0"/>
              <a:t>train </a:t>
            </a:r>
            <a:r>
              <a:rPr lang="ko-KR" altLang="en-US" dirty="0" smtClean="0"/>
              <a:t>데이터에서 </a:t>
            </a:r>
            <a:r>
              <a:rPr lang="en-US" altLang="ko-KR" dirty="0" smtClean="0"/>
              <a:t>‘</a:t>
            </a:r>
            <a:r>
              <a:rPr lang="en-US" altLang="ko-KR" dirty="0" err="1" smtClean="0"/>
              <a:t>fr_yn</a:t>
            </a:r>
            <a:r>
              <a:rPr lang="en-US" altLang="ko-KR" dirty="0" smtClean="0"/>
              <a:t>’(target) column</a:t>
            </a:r>
            <a:r>
              <a:rPr lang="ko-KR" altLang="en-US" dirty="0" smtClean="0"/>
              <a:t>과 </a:t>
            </a:r>
            <a:r>
              <a:rPr lang="en-US" altLang="ko-KR" dirty="0" err="1" smtClean="0"/>
              <a:t>df_of_fr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시계열</a:t>
            </a:r>
            <a:r>
              <a:rPr lang="ko-KR" altLang="en-US" dirty="0" smtClean="0"/>
              <a:t> 데이터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삭제한 데이터를 </a:t>
            </a:r>
            <a:r>
              <a:rPr lang="en-US" altLang="ko-KR" dirty="0" err="1" smtClean="0"/>
              <a:t>X_train</a:t>
            </a:r>
            <a:r>
              <a:rPr lang="ko-KR" altLang="en-US" dirty="0" smtClean="0"/>
              <a:t>에 대입한다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Train </a:t>
            </a:r>
            <a:r>
              <a:rPr lang="ko-KR" altLang="en-US" dirty="0" smtClean="0"/>
              <a:t>데이터에서 </a:t>
            </a:r>
            <a:r>
              <a:rPr lang="en-US" altLang="ko-KR" dirty="0" smtClean="0"/>
              <a:t>target column(</a:t>
            </a:r>
            <a:r>
              <a:rPr lang="en-US" altLang="ko-KR" dirty="0"/>
              <a:t>‘</a:t>
            </a:r>
            <a:r>
              <a:rPr lang="en-US" altLang="ko-KR" dirty="0" err="1" smtClean="0"/>
              <a:t>fr_yn</a:t>
            </a:r>
            <a:r>
              <a:rPr lang="en-US" altLang="ko-KR" dirty="0" smtClean="0"/>
              <a:t>’)</a:t>
            </a:r>
            <a:r>
              <a:rPr lang="ko-KR" altLang="en-US" dirty="0" smtClean="0"/>
              <a:t>을 </a:t>
            </a:r>
            <a:r>
              <a:rPr lang="en-US" altLang="ko-KR" dirty="0" err="1" smtClean="0"/>
              <a:t>y_train</a:t>
            </a:r>
            <a:r>
              <a:rPr lang="ko-KR" altLang="en-US" dirty="0" smtClean="0"/>
              <a:t>으로 대입하여 </a:t>
            </a:r>
            <a:r>
              <a:rPr lang="en-US" altLang="ko-KR" dirty="0" smtClean="0"/>
              <a:t>train data</a:t>
            </a:r>
            <a:r>
              <a:rPr lang="ko-KR" altLang="en-US" dirty="0" smtClean="0"/>
              <a:t>를 만든다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같은 방법으로 </a:t>
            </a:r>
            <a:r>
              <a:rPr lang="en-US" altLang="ko-KR" dirty="0" err="1" smtClean="0"/>
              <a:t>val</a:t>
            </a:r>
            <a:r>
              <a:rPr lang="en-US" altLang="ko-KR" dirty="0" smtClean="0"/>
              <a:t> </a:t>
            </a:r>
            <a:r>
              <a:rPr lang="ko-KR" altLang="en-US" dirty="0" smtClean="0"/>
              <a:t>데이터에 관한 처리를 통해 </a:t>
            </a:r>
            <a:r>
              <a:rPr lang="en-US" altLang="ko-KR" dirty="0" smtClean="0"/>
              <a:t>test data</a:t>
            </a:r>
            <a:r>
              <a:rPr lang="ko-KR" altLang="en-US" dirty="0" smtClean="0"/>
              <a:t>를 생성한다</a:t>
            </a:r>
            <a:r>
              <a:rPr lang="en-US" altLang="ko-KR" dirty="0" smtClean="0"/>
              <a:t>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02709" y="3472854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2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518160" y="849368"/>
            <a:ext cx="6649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&lt;data split</a:t>
            </a:r>
            <a:r>
              <a:rPr lang="ko-KR" altLang="en-US" b="1" dirty="0" smtClean="0"/>
              <a:t>하는 과정</a:t>
            </a:r>
            <a:r>
              <a:rPr lang="en-US" altLang="ko-KR" b="1" dirty="0" smtClean="0"/>
              <a:t>&gt;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2325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343695" y="135225"/>
            <a:ext cx="2612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Data preprocessing</a:t>
            </a:r>
            <a:endParaRPr lang="ko-KR" altLang="en-US" sz="2000" b="1" dirty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/>
          <a:srcRect r="17926"/>
          <a:stretch/>
        </p:blipFill>
        <p:spPr>
          <a:xfrm>
            <a:off x="344705" y="1689181"/>
            <a:ext cx="5620786" cy="20955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r="6791"/>
          <a:stretch/>
        </p:blipFill>
        <p:spPr>
          <a:xfrm>
            <a:off x="344705" y="4578750"/>
            <a:ext cx="5655365" cy="86677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212899" y="1679400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6287916" y="4578750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4.</a:t>
            </a:r>
            <a:endParaRPr lang="ko-KR" alt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518160" y="849368"/>
            <a:ext cx="6649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&lt;</a:t>
            </a:r>
            <a:r>
              <a:rPr lang="ko-KR" altLang="en-US" b="1" dirty="0" smtClean="0"/>
              <a:t>데이터 전처리 과정</a:t>
            </a:r>
            <a:r>
              <a:rPr lang="en-US" altLang="ko-KR" b="1" dirty="0" smtClean="0"/>
              <a:t>&gt;</a:t>
            </a:r>
            <a:endParaRPr lang="ko-KR" alt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591529" y="4578750"/>
            <a:ext cx="5019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데이터 안에 존재하는 </a:t>
            </a:r>
            <a:r>
              <a:rPr lang="en-US" altLang="ko-KR" dirty="0" smtClean="0"/>
              <a:t>Nan</a:t>
            </a:r>
            <a:r>
              <a:rPr lang="ko-KR" altLang="en-US" dirty="0" smtClean="0"/>
              <a:t>값을 </a:t>
            </a:r>
            <a:r>
              <a:rPr lang="en-US" altLang="ko-KR" dirty="0" smtClean="0"/>
              <a:t>-1</a:t>
            </a:r>
            <a:r>
              <a:rPr lang="ko-KR" altLang="en-US" dirty="0" smtClean="0"/>
              <a:t>로 채워준다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34380" y="1689181"/>
            <a:ext cx="553100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Split</a:t>
            </a:r>
            <a:r>
              <a:rPr lang="ko-KR" altLang="en-US" dirty="0" smtClean="0"/>
              <a:t>했던 데이터를 하나로 병합하여 </a:t>
            </a:r>
            <a:r>
              <a:rPr lang="en-US" altLang="ko-KR" dirty="0" err="1" smtClean="0"/>
              <a:t>df_all</a:t>
            </a:r>
            <a:r>
              <a:rPr lang="en-US" altLang="ko-KR" dirty="0" smtClean="0"/>
              <a:t> </a:t>
            </a:r>
            <a:r>
              <a:rPr lang="ko-KR" altLang="en-US" dirty="0" smtClean="0"/>
              <a:t>데이터를 생성한다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err="1" smtClean="0"/>
              <a:t>df_all</a:t>
            </a:r>
            <a:r>
              <a:rPr lang="en-US" altLang="ko-KR" dirty="0" smtClean="0"/>
              <a:t>(</a:t>
            </a:r>
            <a:r>
              <a:rPr lang="ko-KR" altLang="en-US" dirty="0" smtClean="0"/>
              <a:t>전체 데이터</a:t>
            </a:r>
            <a:r>
              <a:rPr lang="en-US" altLang="ko-KR" dirty="0" smtClean="0"/>
              <a:t>) </a:t>
            </a:r>
            <a:r>
              <a:rPr lang="ko-KR" altLang="en-US" dirty="0" smtClean="0"/>
              <a:t>중에서 </a:t>
            </a:r>
            <a:r>
              <a:rPr lang="en-US" altLang="ko-KR" dirty="0" smtClean="0"/>
              <a:t>data</a:t>
            </a:r>
            <a:r>
              <a:rPr lang="ko-KR" altLang="en-US" dirty="0"/>
              <a:t> </a:t>
            </a:r>
            <a:r>
              <a:rPr lang="en-US" altLang="ko-KR" dirty="0" smtClean="0"/>
              <a:t>type</a:t>
            </a:r>
            <a:r>
              <a:rPr lang="ko-KR" altLang="en-US" dirty="0" smtClean="0"/>
              <a:t>이 </a:t>
            </a:r>
            <a:r>
              <a:rPr lang="en-US" altLang="ko-KR" dirty="0" smtClean="0"/>
              <a:t>object</a:t>
            </a:r>
            <a:r>
              <a:rPr lang="ko-KR" altLang="en-US" dirty="0" smtClean="0"/>
              <a:t>인 </a:t>
            </a:r>
            <a:r>
              <a:rPr lang="en-US" altLang="ko-KR" dirty="0" smtClean="0"/>
              <a:t>column</a:t>
            </a:r>
            <a:r>
              <a:rPr lang="ko-KR" altLang="en-US" dirty="0" smtClean="0"/>
              <a:t>을 선택하여 </a:t>
            </a:r>
            <a:r>
              <a:rPr lang="en-US" altLang="ko-KR" dirty="0" err="1" smtClean="0"/>
              <a:t>categorical_cols</a:t>
            </a:r>
            <a:r>
              <a:rPr lang="ko-KR" altLang="en-US" dirty="0" smtClean="0"/>
              <a:t>로 대입한다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err="1" smtClean="0"/>
              <a:t>categorical_cols</a:t>
            </a:r>
            <a:r>
              <a:rPr lang="ko-KR" altLang="en-US" dirty="0" smtClean="0"/>
              <a:t>에 존재하는</a:t>
            </a:r>
            <a:r>
              <a:rPr lang="en-US" altLang="ko-KR" dirty="0"/>
              <a:t> </a:t>
            </a:r>
            <a:r>
              <a:rPr lang="en-US" altLang="ko-KR" dirty="0" smtClean="0"/>
              <a:t>column</a:t>
            </a:r>
            <a:r>
              <a:rPr lang="ko-KR" altLang="en-US" dirty="0" smtClean="0"/>
              <a:t>의 데이터들에 대한 </a:t>
            </a:r>
            <a:r>
              <a:rPr lang="en-US" altLang="ko-KR" dirty="0" smtClean="0"/>
              <a:t>one-hot encoding</a:t>
            </a:r>
            <a:r>
              <a:rPr lang="ko-KR" altLang="en-US" dirty="0" smtClean="0"/>
              <a:t>을 진행한다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462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018599" y="135225"/>
            <a:ext cx="13498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Modeling</a:t>
            </a:r>
            <a:endParaRPr lang="ko-KR" altLang="en-US" sz="20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138" y="1271587"/>
            <a:ext cx="9048750" cy="43148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44044" y="5853941"/>
            <a:ext cx="8370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사용할 </a:t>
            </a:r>
            <a:r>
              <a:rPr lang="ko-KR" altLang="en-US" dirty="0" smtClean="0"/>
              <a:t>모델을 </a:t>
            </a:r>
            <a:r>
              <a:rPr lang="en-US" altLang="ko-KR" dirty="0" smtClean="0"/>
              <a:t>import</a:t>
            </a:r>
            <a:r>
              <a:rPr lang="ko-KR" altLang="en-US" dirty="0" smtClean="0"/>
              <a:t>하여 각 모델의 </a:t>
            </a:r>
            <a:r>
              <a:rPr lang="ko-KR" altLang="en-US" dirty="0" err="1" smtClean="0"/>
              <a:t>파라미터</a:t>
            </a:r>
            <a:r>
              <a:rPr lang="ko-KR" altLang="en-US" dirty="0" smtClean="0"/>
              <a:t> 값을 조정하여 모델을 생성한다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97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59" y="1253942"/>
            <a:ext cx="9609845" cy="137752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b="6076"/>
          <a:stretch/>
        </p:blipFill>
        <p:spPr>
          <a:xfrm>
            <a:off x="10128004" y="1477244"/>
            <a:ext cx="930467" cy="11144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69363" y="158416"/>
            <a:ext cx="1489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Prediction</a:t>
            </a:r>
            <a:endParaRPr lang="ko-KR" altLang="en-US" sz="2000" b="1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r="24576"/>
          <a:stretch/>
        </p:blipFill>
        <p:spPr>
          <a:xfrm>
            <a:off x="3742744" y="3929015"/>
            <a:ext cx="4719763" cy="184267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3742744" y="5374123"/>
            <a:ext cx="3666214" cy="2782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859942" y="2852357"/>
            <a:ext cx="10028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생성한 모델을 </a:t>
            </a:r>
            <a:r>
              <a:rPr lang="en-US" altLang="ko-KR" dirty="0" smtClean="0"/>
              <a:t>train data</a:t>
            </a:r>
            <a:r>
              <a:rPr lang="ko-KR" altLang="en-US" dirty="0" smtClean="0"/>
              <a:t>에 관해 학습시키고</a:t>
            </a:r>
            <a:r>
              <a:rPr lang="en-US" altLang="ko-KR" dirty="0" smtClean="0"/>
              <a:t>, test data</a:t>
            </a:r>
            <a:r>
              <a:rPr lang="ko-KR" altLang="en-US" dirty="0" smtClean="0"/>
              <a:t>에 대한 예측을 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예측한 값을 실제 </a:t>
            </a:r>
            <a:r>
              <a:rPr lang="en-US" altLang="ko-KR" dirty="0" smtClean="0"/>
              <a:t>target</a:t>
            </a:r>
            <a:r>
              <a:rPr lang="ko-KR" altLang="en-US" dirty="0" smtClean="0"/>
              <a:t>의 값과 비교하여 모델의 성능을 </a:t>
            </a:r>
            <a:r>
              <a:rPr lang="en-US" altLang="ko-KR" dirty="0" smtClean="0"/>
              <a:t>F1 Score</a:t>
            </a:r>
            <a:r>
              <a:rPr lang="ko-KR" altLang="en-US" dirty="0" smtClean="0"/>
              <a:t>로 나타낸다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346959" y="5983357"/>
            <a:ext cx="9541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C000"/>
                </a:solidFill>
              </a:rPr>
              <a:t>성능 평가 결과</a:t>
            </a:r>
            <a:r>
              <a:rPr lang="en-US" altLang="ko-KR" b="1" dirty="0" smtClean="0">
                <a:solidFill>
                  <a:srgbClr val="FFC000"/>
                </a:solidFill>
              </a:rPr>
              <a:t>, </a:t>
            </a:r>
            <a:r>
              <a:rPr lang="ko-KR" altLang="en-US" b="1" dirty="0" smtClean="0">
                <a:solidFill>
                  <a:srgbClr val="FFC000"/>
                </a:solidFill>
              </a:rPr>
              <a:t>단일 모델에서는 </a:t>
            </a:r>
            <a:r>
              <a:rPr lang="en-US" altLang="ko-KR" b="1" dirty="0" err="1" smtClean="0">
                <a:solidFill>
                  <a:srgbClr val="FFC000"/>
                </a:solidFill>
              </a:rPr>
              <a:t>DecisionTreeClassifier</a:t>
            </a:r>
            <a:r>
              <a:rPr lang="ko-KR" altLang="en-US" b="1" dirty="0" smtClean="0">
                <a:solidFill>
                  <a:srgbClr val="FFC000"/>
                </a:solidFill>
              </a:rPr>
              <a:t>가</a:t>
            </a:r>
            <a:r>
              <a:rPr lang="en-US" altLang="ko-KR" b="1" dirty="0">
                <a:solidFill>
                  <a:srgbClr val="FFC000"/>
                </a:solidFill>
              </a:rPr>
              <a:t> </a:t>
            </a:r>
            <a:r>
              <a:rPr lang="ko-KR" altLang="en-US" b="1" dirty="0" smtClean="0">
                <a:solidFill>
                  <a:srgbClr val="FFC000"/>
                </a:solidFill>
              </a:rPr>
              <a:t>제일 높았으며</a:t>
            </a:r>
            <a:r>
              <a:rPr lang="en-US" altLang="ko-KR" b="1" dirty="0" smtClean="0">
                <a:solidFill>
                  <a:srgbClr val="FFC000"/>
                </a:solidFill>
              </a:rPr>
              <a:t>,</a:t>
            </a:r>
          </a:p>
          <a:p>
            <a:r>
              <a:rPr lang="en-US" altLang="ko-KR" b="1" dirty="0" err="1" smtClean="0">
                <a:solidFill>
                  <a:srgbClr val="FFC000"/>
                </a:solidFill>
              </a:rPr>
              <a:t>VotingClassifier</a:t>
            </a:r>
            <a:r>
              <a:rPr lang="ko-KR" altLang="en-US" b="1" dirty="0" smtClean="0">
                <a:solidFill>
                  <a:srgbClr val="FFC000"/>
                </a:solidFill>
              </a:rPr>
              <a:t>를 통한 앙상블 모델의 성능이 제일 좋게 나왔다</a:t>
            </a:r>
            <a:r>
              <a:rPr lang="en-US" altLang="ko-KR" b="1" dirty="0" smtClean="0">
                <a:solidFill>
                  <a:srgbClr val="FFC000"/>
                </a:solidFill>
              </a:rPr>
              <a:t>.</a:t>
            </a:r>
            <a:endParaRPr lang="ko-KR" altLang="en-US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1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53682" y="3925019"/>
            <a:ext cx="5676181" cy="2546902"/>
          </a:xfrm>
          <a:prstGeom prst="rect">
            <a:avLst/>
          </a:prstGeom>
          <a:solidFill>
            <a:srgbClr val="E8BE1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0113" y="4036970"/>
            <a:ext cx="13388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endParaRPr lang="ko-KR" altLang="en-US" sz="80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793630" y="5235569"/>
            <a:ext cx="483886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90113" y="5344968"/>
            <a:ext cx="17123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Q &amp; A</a:t>
            </a:r>
            <a:endParaRPr lang="ko-KR" altLang="en-US" sz="4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5520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BE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75874" y="1379621"/>
            <a:ext cx="4203031" cy="4203031"/>
          </a:xfrm>
          <a:prstGeom prst="rect">
            <a:avLst/>
          </a:prstGeom>
          <a:noFill/>
          <a:ln w="200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60758" y="2406770"/>
            <a:ext cx="1411705" cy="2670554"/>
          </a:xfrm>
          <a:prstGeom prst="rect">
            <a:avLst/>
          </a:prstGeom>
          <a:solidFill>
            <a:srgbClr val="E8BE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548415" y="2916246"/>
            <a:ext cx="35236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2000"/>
              </a:spcBef>
            </a:pPr>
            <a:r>
              <a:rPr lang="en-US" altLang="ko-KR" sz="440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 YOU!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2548415" y="3831999"/>
            <a:ext cx="6240379" cy="130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대괄호 10"/>
          <p:cNvSpPr/>
          <p:nvPr/>
        </p:nvSpPr>
        <p:spPr>
          <a:xfrm>
            <a:off x="90354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대괄호 11"/>
          <p:cNvSpPr/>
          <p:nvPr/>
        </p:nvSpPr>
        <p:spPr>
          <a:xfrm flipH="1">
            <a:off x="1110113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473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BE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355104" y="1379621"/>
            <a:ext cx="9358903" cy="4203031"/>
          </a:xfrm>
          <a:prstGeom prst="rect">
            <a:avLst/>
          </a:prstGeom>
          <a:noFill/>
          <a:ln w="200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355104" y="292639"/>
            <a:ext cx="2254143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2000"/>
              </a:spcBef>
            </a:pPr>
            <a:r>
              <a:rPr lang="en-US" altLang="ko-KR" sz="550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INDEX</a:t>
            </a:r>
          </a:p>
        </p:txBody>
      </p:sp>
      <p:sp>
        <p:nvSpPr>
          <p:cNvPr id="11" name="왼쪽 대괄호 10"/>
          <p:cNvSpPr/>
          <p:nvPr/>
        </p:nvSpPr>
        <p:spPr>
          <a:xfrm>
            <a:off x="78277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대괄호 11"/>
          <p:cNvSpPr/>
          <p:nvPr/>
        </p:nvSpPr>
        <p:spPr>
          <a:xfrm flipH="1">
            <a:off x="1098036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2007631" y="2273193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r>
              <a:rPr lang="en-US" altLang="ko-KR" sz="3600" b="1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2800" b="1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과제소</a:t>
            </a:r>
            <a:r>
              <a:rPr lang="ko-KR" altLang="en-US" sz="2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225585" y="3060995"/>
            <a:ext cx="1789272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- DESCRIPTION</a:t>
            </a:r>
            <a:endParaRPr lang="ko-KR" altLang="en-US" sz="1600" b="1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225585" y="3403162"/>
            <a:ext cx="925253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- GOAL</a:t>
            </a:r>
            <a:endParaRPr lang="ko-KR" altLang="en-US" sz="1600" b="1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961184" y="2292586"/>
            <a:ext cx="2513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</a:t>
            </a:r>
            <a:r>
              <a:rPr lang="en-US" altLang="ko-KR" sz="3600" b="1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2800" b="1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해결과</a:t>
            </a:r>
            <a:r>
              <a:rPr lang="ko-KR" altLang="en-US" sz="2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정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028314" y="2292736"/>
            <a:ext cx="19094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r>
              <a:rPr lang="en-US" altLang="ko-KR" sz="3600" b="1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Q&amp;A</a:t>
            </a:r>
            <a:endParaRPr lang="ko-KR" altLang="en-US" sz="2800" b="1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225585" y="3741716"/>
            <a:ext cx="925253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- DATA</a:t>
            </a:r>
            <a:endParaRPr lang="ko-KR" altLang="en-US" sz="1600" b="1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140979" y="3384120"/>
            <a:ext cx="265329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- DATA PROPRECESSING</a:t>
            </a:r>
            <a:endParaRPr lang="ko-KR" altLang="en-US" sz="1600" b="1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140979" y="3726287"/>
            <a:ext cx="141897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- MODELING</a:t>
            </a:r>
            <a:endParaRPr lang="ko-KR" altLang="en-US" sz="1600" b="1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140979" y="4064841"/>
            <a:ext cx="1665841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- PREDICTION</a:t>
            </a:r>
            <a:endParaRPr lang="ko-KR" altLang="en-US" sz="1600" b="1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140979" y="3060995"/>
            <a:ext cx="129554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- SETTING</a:t>
            </a:r>
            <a:endParaRPr lang="ko-KR" altLang="en-US" sz="1600" b="1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48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53682" y="3925019"/>
            <a:ext cx="5676181" cy="2546902"/>
          </a:xfrm>
          <a:prstGeom prst="rect">
            <a:avLst/>
          </a:prstGeom>
          <a:solidFill>
            <a:srgbClr val="E8BE1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0113" y="4036970"/>
            <a:ext cx="13388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800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793630" y="5235569"/>
            <a:ext cx="483886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90113" y="5344968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과제소개</a:t>
            </a:r>
            <a:endParaRPr lang="ko-KR" altLang="en-US" sz="4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664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380845" y="80748"/>
            <a:ext cx="2518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Panton Light Italic Caps" pitchFamily="50" charset="0"/>
                <a:ea typeface="CookieRun Bold" panose="020B0600000101010101" pitchFamily="50" charset="-127"/>
              </a:rPr>
              <a:t>Description</a:t>
            </a:r>
            <a:endParaRPr lang="ko-KR" altLang="en-US" sz="2800" dirty="0">
              <a:latin typeface="Panton Light Italic Caps" pitchFamily="50" charset="0"/>
              <a:ea typeface="CookieRun Bold" panose="020B0600000101010101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" y="1553045"/>
            <a:ext cx="4260859" cy="4627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155755" y="2635821"/>
            <a:ext cx="672680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김해시에서는 소방 및 건물 관련 정보를 융합하여 지역 내 화재 위험도에 대해 분석 및 예측하고 적극적인 예방활동을 수행함으로써 행정력의 효율적인 배분에 기여하고자 한다</a:t>
            </a:r>
            <a:r>
              <a:rPr lang="en-US" altLang="ko-KR" sz="22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</a:p>
          <a:p>
            <a:endParaRPr lang="en-US" altLang="ko-KR" sz="2200" dirty="0" smtClea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22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김해시의 요청에 따라 기존에 수집되어 있는 소방 및 건물 관련 데이터를 활용하여 건축물의 화재 위험도 분석 및 예측 모델의 개발을 목표로 한다</a:t>
            </a:r>
            <a:r>
              <a:rPr lang="en-US" altLang="ko-KR" sz="22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2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62382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20" y="1672315"/>
            <a:ext cx="3715689" cy="4035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398998" y="3024679"/>
            <a:ext cx="373382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7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김해시의 화재 위험 예측 </a:t>
            </a:r>
            <a:r>
              <a:rPr lang="ko-KR" altLang="en-US" sz="3700" dirty="0" smtClea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만들</a:t>
            </a:r>
            <a:r>
              <a:rPr lang="ko-KR" altLang="en-US" sz="37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85364" y="80748"/>
            <a:ext cx="1109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Panton Light Italic Caps" pitchFamily="50" charset="0"/>
                <a:ea typeface="CookieRun Bold" panose="020B0600000101010101" pitchFamily="50" charset="-127"/>
              </a:rPr>
              <a:t>GOAL</a:t>
            </a:r>
            <a:endParaRPr lang="ko-KR" altLang="en-US" sz="2800" dirty="0">
              <a:latin typeface="Panton Light Italic Caps" pitchFamily="50" charset="0"/>
              <a:ea typeface="CookieRun Bold" panose="020B0600000101010101" pitchFamily="50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5285863" y="2832862"/>
            <a:ext cx="311834" cy="506716"/>
            <a:chOff x="5368599" y="2555631"/>
            <a:chExt cx="516123" cy="759584"/>
          </a:xfrm>
        </p:grpSpPr>
        <p:sp>
          <p:nvSpPr>
            <p:cNvPr id="20" name="직사각형 19"/>
            <p:cNvSpPr/>
            <p:nvPr/>
          </p:nvSpPr>
          <p:spPr>
            <a:xfrm>
              <a:off x="5368599" y="2875395"/>
              <a:ext cx="508715" cy="43982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도넛 21"/>
            <p:cNvSpPr/>
            <p:nvPr/>
          </p:nvSpPr>
          <p:spPr>
            <a:xfrm>
              <a:off x="5368599" y="2555631"/>
              <a:ext cx="516123" cy="338084"/>
            </a:xfrm>
            <a:custGeom>
              <a:avLst/>
              <a:gdLst/>
              <a:ahLst/>
              <a:cxnLst/>
              <a:rect l="l" t="t" r="r" b="b"/>
              <a:pathLst>
                <a:path w="518518" h="503958">
                  <a:moveTo>
                    <a:pt x="418242" y="0"/>
                  </a:moveTo>
                  <a:lnTo>
                    <a:pt x="518518" y="193829"/>
                  </a:lnTo>
                  <a:cubicBezTo>
                    <a:pt x="344381" y="195315"/>
                    <a:pt x="203791" y="333617"/>
                    <a:pt x="203791" y="503958"/>
                  </a:cubicBezTo>
                  <a:lnTo>
                    <a:pt x="0" y="503958"/>
                  </a:lnTo>
                  <a:cubicBezTo>
                    <a:pt x="0" y="254942"/>
                    <a:pt x="179644" y="47263"/>
                    <a:pt x="418242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5660395" y="2832862"/>
            <a:ext cx="311834" cy="506716"/>
            <a:chOff x="5368599" y="2555631"/>
            <a:chExt cx="516123" cy="759584"/>
          </a:xfrm>
        </p:grpSpPr>
        <p:sp>
          <p:nvSpPr>
            <p:cNvPr id="34" name="직사각형 33"/>
            <p:cNvSpPr/>
            <p:nvPr/>
          </p:nvSpPr>
          <p:spPr>
            <a:xfrm>
              <a:off x="5368599" y="2875395"/>
              <a:ext cx="508715" cy="43982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도넛 21"/>
            <p:cNvSpPr/>
            <p:nvPr/>
          </p:nvSpPr>
          <p:spPr>
            <a:xfrm>
              <a:off x="5368599" y="2555631"/>
              <a:ext cx="516123" cy="338084"/>
            </a:xfrm>
            <a:custGeom>
              <a:avLst/>
              <a:gdLst/>
              <a:ahLst/>
              <a:cxnLst/>
              <a:rect l="l" t="t" r="r" b="b"/>
              <a:pathLst>
                <a:path w="518518" h="503958">
                  <a:moveTo>
                    <a:pt x="418242" y="0"/>
                  </a:moveTo>
                  <a:lnTo>
                    <a:pt x="518518" y="193829"/>
                  </a:lnTo>
                  <a:cubicBezTo>
                    <a:pt x="344381" y="195315"/>
                    <a:pt x="203791" y="333617"/>
                    <a:pt x="203791" y="503958"/>
                  </a:cubicBezTo>
                  <a:lnTo>
                    <a:pt x="0" y="503958"/>
                  </a:lnTo>
                  <a:cubicBezTo>
                    <a:pt x="0" y="254942"/>
                    <a:pt x="179644" y="47263"/>
                    <a:pt x="418242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 rot="10800000">
            <a:off x="10568543" y="2832862"/>
            <a:ext cx="311834" cy="506716"/>
            <a:chOff x="5368599" y="2555631"/>
            <a:chExt cx="516123" cy="759584"/>
          </a:xfrm>
        </p:grpSpPr>
        <p:sp>
          <p:nvSpPr>
            <p:cNvPr id="43" name="직사각형 42"/>
            <p:cNvSpPr/>
            <p:nvPr/>
          </p:nvSpPr>
          <p:spPr>
            <a:xfrm>
              <a:off x="5368599" y="2875395"/>
              <a:ext cx="508715" cy="43982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도넛 21"/>
            <p:cNvSpPr/>
            <p:nvPr/>
          </p:nvSpPr>
          <p:spPr>
            <a:xfrm>
              <a:off x="5368599" y="2555631"/>
              <a:ext cx="516123" cy="338084"/>
            </a:xfrm>
            <a:custGeom>
              <a:avLst/>
              <a:gdLst/>
              <a:ahLst/>
              <a:cxnLst/>
              <a:rect l="l" t="t" r="r" b="b"/>
              <a:pathLst>
                <a:path w="518518" h="503958">
                  <a:moveTo>
                    <a:pt x="418242" y="0"/>
                  </a:moveTo>
                  <a:lnTo>
                    <a:pt x="518518" y="193829"/>
                  </a:lnTo>
                  <a:cubicBezTo>
                    <a:pt x="344381" y="195315"/>
                    <a:pt x="203791" y="333617"/>
                    <a:pt x="203791" y="503958"/>
                  </a:cubicBezTo>
                  <a:lnTo>
                    <a:pt x="0" y="503958"/>
                  </a:lnTo>
                  <a:cubicBezTo>
                    <a:pt x="0" y="254942"/>
                    <a:pt x="179644" y="47263"/>
                    <a:pt x="418242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 rot="10800000">
            <a:off x="10943075" y="2832862"/>
            <a:ext cx="311834" cy="506716"/>
            <a:chOff x="5368599" y="2555631"/>
            <a:chExt cx="516123" cy="759584"/>
          </a:xfrm>
        </p:grpSpPr>
        <p:sp>
          <p:nvSpPr>
            <p:cNvPr id="46" name="직사각형 45"/>
            <p:cNvSpPr/>
            <p:nvPr/>
          </p:nvSpPr>
          <p:spPr>
            <a:xfrm>
              <a:off x="5368599" y="2875395"/>
              <a:ext cx="508715" cy="43982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도넛 21"/>
            <p:cNvSpPr/>
            <p:nvPr/>
          </p:nvSpPr>
          <p:spPr>
            <a:xfrm>
              <a:off x="5368599" y="2555631"/>
              <a:ext cx="516123" cy="338084"/>
            </a:xfrm>
            <a:custGeom>
              <a:avLst/>
              <a:gdLst/>
              <a:ahLst/>
              <a:cxnLst/>
              <a:rect l="l" t="t" r="r" b="b"/>
              <a:pathLst>
                <a:path w="518518" h="503958">
                  <a:moveTo>
                    <a:pt x="418242" y="0"/>
                  </a:moveTo>
                  <a:lnTo>
                    <a:pt x="518518" y="193829"/>
                  </a:lnTo>
                  <a:cubicBezTo>
                    <a:pt x="344381" y="195315"/>
                    <a:pt x="203791" y="333617"/>
                    <a:pt x="203791" y="503958"/>
                  </a:cubicBezTo>
                  <a:lnTo>
                    <a:pt x="0" y="503958"/>
                  </a:lnTo>
                  <a:cubicBezTo>
                    <a:pt x="0" y="254942"/>
                    <a:pt x="179644" y="47263"/>
                    <a:pt x="418242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9136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085364" y="80748"/>
            <a:ext cx="1109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Panton Light Italic Caps" pitchFamily="50" charset="0"/>
                <a:ea typeface="CookieRun Bold" panose="020B0600000101010101" pitchFamily="50" charset="-127"/>
              </a:rPr>
              <a:t>DATA</a:t>
            </a:r>
            <a:endParaRPr lang="ko-KR" altLang="en-US" sz="2800" dirty="0">
              <a:latin typeface="Panton Light Italic Caps" pitchFamily="50" charset="0"/>
              <a:ea typeface="CookieRun Bold" panose="020B0600000101010101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1471288"/>
              </p:ext>
            </p:extLst>
          </p:nvPr>
        </p:nvGraphicFramePr>
        <p:xfrm>
          <a:off x="1614867" y="2112136"/>
          <a:ext cx="8760496" cy="2952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245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359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30999"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PJT002_train.csv </a:t>
                      </a:r>
                      <a:endParaRPr lang="ko-KR" altLang="en-US" sz="2000" dirty="0">
                        <a:latin typeface="현대하모니 M" panose="02020603020101020101" pitchFamily="18" charset="-127"/>
                        <a:ea typeface="현대하모니 M" panose="0202060302010102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ko-KR" altLang="en-US" dirty="0" smtClean="0">
                          <a:effectLst/>
                        </a:rPr>
                        <a:t>경상남도 </a:t>
                      </a:r>
                      <a:r>
                        <a:rPr lang="ko-KR" altLang="en-US" dirty="0">
                          <a:effectLst/>
                        </a:rPr>
                        <a:t>지역의 날짜</a:t>
                      </a:r>
                      <a:r>
                        <a:rPr lang="en-US" altLang="ko-KR" dirty="0">
                          <a:effectLst/>
                        </a:rPr>
                        <a:t>, </a:t>
                      </a:r>
                      <a:r>
                        <a:rPr lang="ko-KR" altLang="en-US" dirty="0">
                          <a:effectLst/>
                        </a:rPr>
                        <a:t>시간</a:t>
                      </a:r>
                      <a:r>
                        <a:rPr lang="en-US" altLang="ko-KR" dirty="0">
                          <a:effectLst/>
                        </a:rPr>
                        <a:t>, </a:t>
                      </a:r>
                      <a:r>
                        <a:rPr lang="ko-KR" altLang="en-US" dirty="0">
                          <a:effectLst/>
                        </a:rPr>
                        <a:t>건물화재여부</a:t>
                      </a:r>
                      <a:r>
                        <a:rPr lang="en-US" altLang="ko-KR" dirty="0">
                          <a:effectLst/>
                        </a:rPr>
                        <a:t>, </a:t>
                      </a:r>
                      <a:r>
                        <a:rPr lang="ko-KR" altLang="en-US" dirty="0" err="1">
                          <a:effectLst/>
                        </a:rPr>
                        <a:t>건물정보</a:t>
                      </a:r>
                      <a:r>
                        <a:rPr lang="ko-KR" altLang="en-US" dirty="0">
                          <a:effectLst/>
                        </a:rPr>
                        <a:t> 등에 대한 </a:t>
                      </a:r>
                      <a:r>
                        <a:rPr lang="ko-KR" altLang="en-US" dirty="0" smtClean="0">
                          <a:effectLst/>
                        </a:rPr>
                        <a:t>정보</a:t>
                      </a:r>
                      <a:r>
                        <a:rPr lang="en-US" altLang="ko-KR" dirty="0" smtClean="0">
                          <a:effectLst/>
                        </a:rPr>
                        <a:t>.  (</a:t>
                      </a:r>
                      <a:r>
                        <a:rPr lang="ko-KR" altLang="en-US" dirty="0" smtClean="0">
                          <a:effectLst/>
                        </a:rPr>
                        <a:t>무작위로 </a:t>
                      </a:r>
                      <a:r>
                        <a:rPr lang="ko-KR" altLang="en-US" dirty="0" err="1">
                          <a:effectLst/>
                        </a:rPr>
                        <a:t>샘플링된</a:t>
                      </a:r>
                      <a:r>
                        <a:rPr lang="ko-KR" altLang="en-US" dirty="0">
                          <a:effectLst/>
                        </a:rPr>
                        <a:t> </a:t>
                      </a:r>
                      <a:r>
                        <a:rPr lang="ko-KR" altLang="en-US" dirty="0" smtClean="0">
                          <a:effectLst/>
                        </a:rPr>
                        <a:t>데이터</a:t>
                      </a:r>
                      <a:r>
                        <a:rPr lang="en-US" altLang="ko-KR" dirty="0" smtClean="0">
                          <a:effectLst/>
                        </a:rPr>
                        <a:t>)</a:t>
                      </a:r>
                      <a:endParaRPr lang="en-US" altLang="ko-KR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71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PJT002_validation.csv </a:t>
                      </a:r>
                      <a:r>
                        <a:rPr lang="en-US" altLang="ko-KR" sz="2000" dirty="0" smtClean="0">
                          <a:effectLst/>
                          <a:latin typeface="현대하모니 M" panose="02020603020101020101" pitchFamily="18" charset="-127"/>
                          <a:ea typeface="현대하모니 M" panose="02020603020101020101" pitchFamily="18" charset="-127"/>
                        </a:rPr>
                        <a:t> 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위와 </a:t>
                      </a:r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동일하되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김해시 지역으로 한정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altLang="ko-KR" sz="2000" dirty="0" smtClean="0">
                        <a:effectLst/>
                        <a:latin typeface="현대하모니 M" panose="02020603020101020101" pitchFamily="18" charset="-127"/>
                        <a:ea typeface="현대하모니 M" panose="0202060302010102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726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PJT002_test.csv</a:t>
                      </a:r>
                      <a:endParaRPr lang="en-US" altLang="ko-KR" sz="2000" dirty="0" smtClean="0">
                        <a:effectLst/>
                        <a:latin typeface="+mn-lt"/>
                        <a:ea typeface="현대하모니 M" panose="0202060302010102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ko-KR" altLang="en-US" dirty="0" smtClean="0">
                          <a:effectLst/>
                          <a:latin typeface="+mn-lt"/>
                        </a:rPr>
                        <a:t>위와 </a:t>
                      </a:r>
                      <a:r>
                        <a:rPr lang="ko-KR" altLang="en-US" dirty="0" err="1">
                          <a:effectLst/>
                          <a:latin typeface="+mn-lt"/>
                        </a:rPr>
                        <a:t>동일하되</a:t>
                      </a:r>
                      <a:r>
                        <a:rPr lang="en-US" altLang="ko-KR" dirty="0">
                          <a:effectLst/>
                          <a:latin typeface="+mn-lt"/>
                        </a:rPr>
                        <a:t>, </a:t>
                      </a:r>
                      <a:r>
                        <a:rPr lang="ko-KR" altLang="en-US" dirty="0">
                          <a:effectLst/>
                          <a:latin typeface="+mn-lt"/>
                        </a:rPr>
                        <a:t>김해시 지역으로 </a:t>
                      </a:r>
                      <a:r>
                        <a:rPr lang="ko-KR" altLang="en-US" dirty="0" smtClean="0">
                          <a:effectLst/>
                          <a:latin typeface="+mn-lt"/>
                        </a:rPr>
                        <a:t>한정</a:t>
                      </a:r>
                      <a:r>
                        <a:rPr lang="en-US" altLang="ko-KR" dirty="0" smtClean="0">
                          <a:effectLst/>
                          <a:latin typeface="+mn-lt"/>
                        </a:rPr>
                        <a:t>. 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ko-KR" altLang="en-US" dirty="0" smtClean="0">
                          <a:effectLst/>
                          <a:latin typeface="+mn-lt"/>
                        </a:rPr>
                        <a:t>예측해야하는 </a:t>
                      </a:r>
                      <a:r>
                        <a:rPr lang="en-US" altLang="ko-KR" dirty="0" smtClean="0">
                          <a:effectLst/>
                          <a:latin typeface="+mn-lt"/>
                        </a:rPr>
                        <a:t>‘</a:t>
                      </a:r>
                      <a:r>
                        <a:rPr lang="en-US" altLang="ko-KR" dirty="0" err="1" smtClean="0">
                          <a:effectLst/>
                          <a:latin typeface="+mn-lt"/>
                        </a:rPr>
                        <a:t>fr_yn</a:t>
                      </a:r>
                      <a:r>
                        <a:rPr lang="en-US" altLang="ko-KR" dirty="0" smtClean="0">
                          <a:effectLst/>
                          <a:latin typeface="+mn-lt"/>
                        </a:rPr>
                        <a:t>’ column(target)</a:t>
                      </a:r>
                      <a:r>
                        <a:rPr lang="ko-KR" altLang="en-US" dirty="0" smtClean="0">
                          <a:effectLst/>
                          <a:latin typeface="+mn-lt"/>
                        </a:rPr>
                        <a:t>이 없음</a:t>
                      </a:r>
                      <a:r>
                        <a:rPr lang="en-US" altLang="ko-KR" dirty="0" smtClean="0">
                          <a:effectLst/>
                          <a:latin typeface="+mn-lt"/>
                        </a:rPr>
                        <a:t>.</a:t>
                      </a:r>
                      <a:endParaRPr lang="en-US" altLang="ko-KR" dirty="0">
                        <a:effectLst/>
                        <a:latin typeface="+mn-lt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726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PJT002_submission.csv</a:t>
                      </a:r>
                      <a:endParaRPr lang="en-US" altLang="ko-KR" sz="2400" dirty="0" smtClean="0">
                        <a:effectLst/>
                        <a:latin typeface="+mn-lt"/>
                        <a:ea typeface="현대하모니 M" panose="0202060302010102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altLang="ko-KR" dirty="0" smtClean="0">
                          <a:effectLst/>
                          <a:latin typeface="+mn-lt"/>
                        </a:rPr>
                        <a:t>‘</a:t>
                      </a:r>
                      <a:r>
                        <a:rPr lang="en-US" altLang="ko-KR" dirty="0" err="1" smtClean="0">
                          <a:effectLst/>
                          <a:latin typeface="+mn-lt"/>
                        </a:rPr>
                        <a:t>tr_yn</a:t>
                      </a:r>
                      <a:r>
                        <a:rPr lang="en-US" altLang="ko-KR" dirty="0" smtClean="0">
                          <a:effectLst/>
                          <a:latin typeface="+mn-lt"/>
                        </a:rPr>
                        <a:t>’ column(target)</a:t>
                      </a:r>
                      <a:r>
                        <a:rPr lang="ko-KR" altLang="en-US" dirty="0" smtClean="0">
                          <a:effectLst/>
                          <a:latin typeface="+mn-lt"/>
                        </a:rPr>
                        <a:t>을 제외한 데이터 </a:t>
                      </a:r>
                      <a:endParaRPr lang="en-US" altLang="ko-KR" dirty="0">
                        <a:effectLst/>
                        <a:latin typeface="+mn-lt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5953"/>
                  </a:ext>
                </a:extLst>
              </a:tr>
            </a:tbl>
          </a:graphicData>
        </a:graphic>
      </p:graphicFrame>
      <p:sp>
        <p:nvSpPr>
          <p:cNvPr id="16" name="액자 15"/>
          <p:cNvSpPr/>
          <p:nvPr/>
        </p:nvSpPr>
        <p:spPr>
          <a:xfrm>
            <a:off x="1287887" y="1635617"/>
            <a:ext cx="9414457" cy="3889419"/>
          </a:xfrm>
          <a:prstGeom prst="frame">
            <a:avLst>
              <a:gd name="adj1" fmla="val 1624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663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53682" y="3925019"/>
            <a:ext cx="5676181" cy="2546902"/>
          </a:xfrm>
          <a:prstGeom prst="rect">
            <a:avLst/>
          </a:prstGeom>
          <a:solidFill>
            <a:srgbClr val="E8BE1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0113" y="4036970"/>
            <a:ext cx="13388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</a:t>
            </a:r>
            <a:endParaRPr lang="ko-KR" altLang="en-US" sz="80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793630" y="5235569"/>
            <a:ext cx="483886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90113" y="5344968"/>
            <a:ext cx="21531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해결과</a:t>
            </a:r>
            <a:r>
              <a:rPr lang="ko-KR" altLang="en-US" sz="4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정</a:t>
            </a:r>
          </a:p>
        </p:txBody>
      </p:sp>
    </p:spTree>
    <p:extLst>
      <p:ext uri="{BB962C8B-B14F-4D97-AF65-F5344CB8AC3E}">
        <p14:creationId xmlns:p14="http://schemas.microsoft.com/office/powerpoint/2010/main" val="3025076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799614" y="80748"/>
            <a:ext cx="1636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Panton Light Italic Caps" pitchFamily="50" charset="0"/>
                <a:ea typeface="CookieRun Bold" panose="020B0600000101010101" pitchFamily="50" charset="-127"/>
              </a:rPr>
              <a:t>setting</a:t>
            </a:r>
            <a:endParaRPr lang="ko-KR" altLang="en-US" sz="2800" dirty="0">
              <a:latin typeface="Panton Light Italic Caps" pitchFamily="50" charset="0"/>
              <a:ea typeface="CookieRun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281" y="1989554"/>
            <a:ext cx="7621563" cy="296054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245133" y="5130886"/>
            <a:ext cx="3069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필요한 모듈을 </a:t>
            </a:r>
            <a:r>
              <a:rPr lang="en-US" altLang="ko-KR" dirty="0" smtClean="0"/>
              <a:t>import </a:t>
            </a:r>
            <a:r>
              <a:rPr lang="ko-KR" altLang="en-US" dirty="0"/>
              <a:t>한</a:t>
            </a:r>
            <a:r>
              <a:rPr lang="ko-KR" altLang="en-US" dirty="0" smtClean="0"/>
              <a:t>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6579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661747" y="134788"/>
            <a:ext cx="2066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/>
              <a:t>데이터 확인하기</a:t>
            </a:r>
            <a:endParaRPr lang="ko-KR" altLang="en-US" sz="20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r="14802"/>
          <a:stretch/>
        </p:blipFill>
        <p:spPr>
          <a:xfrm>
            <a:off x="782320" y="1202055"/>
            <a:ext cx="6410960" cy="11620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67600" y="1598414"/>
            <a:ext cx="4104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해당 경로의 데이터를 불러온다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320" y="2736612"/>
            <a:ext cx="8343236" cy="312570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82320" y="6126480"/>
            <a:ext cx="1021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</a:t>
            </a:r>
            <a:r>
              <a:rPr lang="en-US" altLang="ko-KR" dirty="0" smtClean="0"/>
              <a:t>ead()</a:t>
            </a:r>
            <a:r>
              <a:rPr lang="ko-KR" altLang="en-US" dirty="0" smtClean="0"/>
              <a:t>함수를 이용하여 해당 데이터의 상위 </a:t>
            </a:r>
            <a:r>
              <a:rPr lang="en-US" altLang="ko-KR" dirty="0" smtClean="0"/>
              <a:t>5</a:t>
            </a:r>
            <a:r>
              <a:rPr lang="ko-KR" altLang="en-US" dirty="0" smtClean="0"/>
              <a:t>개 </a:t>
            </a:r>
            <a:r>
              <a:rPr lang="en-US" altLang="ko-KR" dirty="0" smtClean="0"/>
              <a:t>row</a:t>
            </a:r>
            <a:r>
              <a:rPr lang="ko-KR" altLang="en-US" dirty="0" smtClean="0"/>
              <a:t>를 출력하고 데이터를 확인한다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348967" y="4114800"/>
            <a:ext cx="265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E8BE18"/>
                </a:solidFill>
              </a:rPr>
              <a:t>5X180 </a:t>
            </a:r>
            <a:r>
              <a:rPr lang="ko-KR" altLang="en-US" b="1" dirty="0" smtClean="0">
                <a:solidFill>
                  <a:srgbClr val="E8BE18"/>
                </a:solidFill>
              </a:rPr>
              <a:t>크기의 </a:t>
            </a:r>
            <a:r>
              <a:rPr lang="en-US" altLang="ko-KR" b="1" dirty="0" smtClean="0">
                <a:solidFill>
                  <a:srgbClr val="E8BE18"/>
                </a:solidFill>
              </a:rPr>
              <a:t>data </a:t>
            </a:r>
            <a:r>
              <a:rPr lang="en-US" altLang="ko-KR" b="1" dirty="0" smtClean="0">
                <a:solidFill>
                  <a:srgbClr val="E8BE18"/>
                </a:solidFill>
              </a:rPr>
              <a:t>set</a:t>
            </a:r>
            <a:endParaRPr lang="ko-KR" altLang="en-US" b="1" dirty="0">
              <a:solidFill>
                <a:srgbClr val="E8BE1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201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487</TotalTime>
  <Words>561</Words>
  <Application>Microsoft Office PowerPoint</Application>
  <PresentationFormat>와이드스크린</PresentationFormat>
  <Paragraphs>94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Panton Light Italic Caps</vt:lpstr>
      <vt:lpstr>KoPub돋움체 Bold</vt:lpstr>
      <vt:lpstr>KoPubWorld돋움체 Bold</vt:lpstr>
      <vt:lpstr>CookieRun Bold</vt:lpstr>
      <vt:lpstr>현대하모니 M</vt:lpstr>
      <vt:lpstr>맑은 고딕</vt:lpstr>
      <vt:lpstr>KoPub돋움체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jhyun3315@naver.com</cp:lastModifiedBy>
  <cp:revision>115</cp:revision>
  <dcterms:created xsi:type="dcterms:W3CDTF">2019-03-03T14:47:12Z</dcterms:created>
  <dcterms:modified xsi:type="dcterms:W3CDTF">2019-12-03T03:23:43Z</dcterms:modified>
</cp:coreProperties>
</file>